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6" r:id="rId10"/>
    <p:sldId id="262" r:id="rId11"/>
    <p:sldId id="267" r:id="rId12"/>
    <p:sldId id="263" r:id="rId13"/>
    <p:sldId id="264" r:id="rId14"/>
    <p:sldId id="265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8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64e01f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ed327e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0dabe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d19e35b23?vop=1&amp;pid=830dabe54&amp;color=0,0,0&amp;vtp=1&amp;bt=1&amp;bbb=1&amp;hb=1"/>
          <p:cNvSpPr/>
          <p:nvPr/>
        </p:nvSpPr>
        <p:spPr>
          <a:xfrm>
            <a:off x="832104" y="1078992"/>
            <a:ext cx="10533888" cy="3884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示例1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engaging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professionals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invaluable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guaranteed.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Usually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Paid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permanent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employment.</a:t>
            </a:r>
            <a:endParaRPr lang="en-US" altLang="zh-CN" dirty="0"/>
          </a:p>
        </p:txBody>
      </p:sp>
      <p:sp>
        <p:nvSpPr>
          <p:cNvPr id="3" name="QB_4_AN.2_1#d19e35b23.blank?vop=1&amp;pid=830dabe54&amp;color=0,0,0&amp;vpa=1&amp;vtp=1"/>
          <p:cNvSpPr/>
          <p:nvPr/>
        </p:nvSpPr>
        <p:spPr>
          <a:xfrm>
            <a:off x="6236748" y="1050544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B_4_AS.3_1#d19e35b23?vop=1&amp;pid=830dabe54&amp;color=0,0,0&amp;vtp=1&amp;bbb=1&amp;hb=1"/>
          <p:cNvSpPr/>
          <p:nvPr/>
        </p:nvSpPr>
        <p:spPr>
          <a:xfrm>
            <a:off x="832104" y="4929632"/>
            <a:ext cx="10533888" cy="1129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根据设空处前一句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即段落首句可知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带薪实习有很多好处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再根据空后的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和语境可知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带薪实习可以让你与行业内的专业人士和同龄人建立联系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讲的也是带薪实习的好处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也应论述带薪实习的好处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它们让你能对工作有更多的了解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符合语境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6ab194a6e?vop=1&amp;pid=830dabe54&amp;color=0,0,0&amp;vtp=1&amp;bt=1&amp;bbb=1&amp;hb=1"/>
          <p:cNvSpPr/>
          <p:nvPr/>
        </p:nvSpPr>
        <p:spPr>
          <a:xfrm>
            <a:off x="832104" y="1080000"/>
            <a:ext cx="10533888" cy="413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decision-making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prefrontal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cortex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（前额叶皮质）,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Napping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tired.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coffee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awake.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Sleep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crucial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well-being.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depressed.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mistakes.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Taking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endParaRPr lang="en-US" altLang="zh-CN" dirty="0"/>
          </a:p>
        </p:txBody>
      </p:sp>
      <p:sp>
        <p:nvSpPr>
          <p:cNvPr id="3" name="QB_4_AN.5_1#6ab194a6e.blank?vop=1&amp;pid=830dabe54&amp;color=0,0,0&amp;vpa=2&amp;vtp=1"/>
          <p:cNvSpPr/>
          <p:nvPr/>
        </p:nvSpPr>
        <p:spPr>
          <a:xfrm>
            <a:off x="7194073" y="1425313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4_AS.6_1#6ab194a6e?vop=1&amp;pid=830dabe54&amp;color=0,0,0&amp;vtp=1&amp;bbb=1&amp;hb=1"/>
          <p:cNvSpPr/>
          <p:nvPr/>
        </p:nvSpPr>
        <p:spPr>
          <a:xfrm>
            <a:off x="832104" y="5249791"/>
            <a:ext cx="10533888" cy="703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根据段落首句可知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睡眠不足对生活有很多影响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下文将进一步说明其他影响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人们也更有可能感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到沮丧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承接上文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体现了递进关系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de068fb8?pid=830dabe54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536" y="1080000"/>
            <a:ext cx="1046988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3d0ba513.fixed?pid=aa505829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语篇攻略16</a:t>
            </a:r>
            <a:endParaRPr lang="en-US" altLang="zh-CN" sz="5400" dirty="0"/>
          </a:p>
        </p:txBody>
      </p:sp>
      <p:sp>
        <p:nvSpPr>
          <p:cNvPr id="3" name="C_2_BD#93d0ba513.fixed?pid=aa5058299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七选五之依逻辑：递进关系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2ca5b8c8?pid=d64e01fd2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捋清行文的内在逻辑，是做好七选五的关键。如果将不合适的句子填入其中，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不仅语义衔接不连贯，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逻辑关系也会错乱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。逻辑关系类型多样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，本篇内容将带领大家学习选项与上下文之间存在递进关系时如何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，举一反三，从而提高做题正确率。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vtp=1&amp;bt=1&amp;bbb=1&amp;hb=1"/>
          <p:cNvSpPr/>
          <p:nvPr/>
        </p:nvSpPr>
        <p:spPr>
          <a:xfrm>
            <a:off x="832104" y="1078992"/>
            <a:ext cx="10533888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七选五中的递进关系通常表现为信息或论点的逐步深入、层次递增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，帮助读者更好地理解和把握文章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的整体结构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。一般情况下，我们可以通过识别特定词汇来确定前后句之间为递进关系，并以此依据来解题。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在递进关系中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，前后两句的逻辑关系通常具有以下特点：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.连贯性：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前后两句之间在话题上是连贯的，共同构成一个完整的意思。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.层次性：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前后两句之间在意义上是有层次的，后一句是在前一句的基础上的进一步发展或深化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能是程度加深或范围扩大等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mp=1&amp;vtp=1&amp;bt=1&amp;bb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遇到相关题目时，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可根据以下步骤来解题：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一、先识别表递进的词（组）。</a:t>
            </a:r>
            <a:endParaRPr lang="en-US" altLang="zh-CN" sz="1800" dirty="0"/>
          </a:p>
        </p:txBody>
      </p:sp>
      <p:graphicFrame>
        <p:nvGraphicFramePr>
          <p:cNvPr id="6" name="P_4_BD#d52ef974b?colgroup=57&amp;pid=fed327e84&amp;color=0,0,0&amp;vtp=1&amp;bbb=1"/>
          <p:cNvGraphicFramePr>
            <a:graphicFrameLocks noGrp="1"/>
          </p:cNvGraphicFramePr>
          <p:nvPr/>
        </p:nvGraphicFramePr>
        <p:xfrm>
          <a:off x="832104" y="1988185"/>
          <a:ext cx="10515600" cy="89516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89516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further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甚至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moreover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addition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另外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更重要的是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furthermore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再者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additionally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另外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不仅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mp=1&amp;vtp=1&amp;bt=1&amp;bbb=1"/>
          <p:cNvSpPr/>
          <p:nvPr/>
        </p:nvSpPr>
        <p:spPr>
          <a:xfrm>
            <a:off x="832104" y="10800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二、根据词（组）所在的位置，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具体分析。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1.位于设空处后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当设空处后出现了表递进的词（组），则空后内容是对设空处的补充或进一步说明，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此时要仔细分析空后句子的句意和要点，寻找关键词，从而快速定位正确选项。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hobby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creativity. ____. What's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 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 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 Plus,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choices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vtp=1&amp;bbb=1"/>
          <p:cNvSpPr/>
          <p:nvPr/>
        </p:nvSpPr>
        <p:spPr>
          <a:xfrm>
            <a:off x="832104" y="1080000"/>
            <a:ext cx="10533888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self-confidence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attitudes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Whenever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空后出现了关键词组What's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more，说明前后句之间存在递进关系。空后一句提到“你可以和有相同爱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好的人交朋友”，这是培养爱好的建议，并且根据本段的小标题可知，设空处也应和培养爱好有关。通读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选项，只有E项（你可以通过培养爱好建立起自信心和积极的生活态度）符合语境。故选E项。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mp=1&amp;vtp=1&amp;bt=1&amp;bbb=1&amp;hb=1"/>
          <p:cNvSpPr/>
          <p:nvPr/>
        </p:nvSpPr>
        <p:spPr>
          <a:xfrm>
            <a:off x="832104" y="10800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2.位于选项中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当选项中出现了表示递进关系的词（组），设空处往往位于段中或段尾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，要注意分析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该段落的整体结构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并且根据设空处前后的语义和逻辑关系判断。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nationwide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mid-1963,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England.____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hottest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modestly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（传奇人物）.John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Lennon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McCartney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 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hairstyles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 Rock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 However,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52ef974b?pid=fed327e84&amp;color=0,0,0&amp;vtp=1&amp;bb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footsteps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（1964）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!（1965）.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53rd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studio.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根据设空处前文had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popular和后文They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hottest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thing可知，本段主要介绍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披头士乐队的受欢迎程度。通读选项，发现B项和D项与本段主题相关。将B项代入原文，该选项内容，特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别是关键词Even，进一步说明了披头士乐队的火爆；将D项代入原文，However说明选项与前文构成转折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关系，不符合上下文逻辑。故选B项。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三、对比选项并验证。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将合适选项代入原文，与设空处的上下文进行对比，检查文章的连贯性和逻辑性。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4221</Words>
  <Application>WPS 演示</Application>
  <PresentationFormat>宽屏</PresentationFormat>
  <Paragraphs>99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2025-11-03T11:00:00Z</dcterms:created>
  <dcterms:modified xsi:type="dcterms:W3CDTF">2025-11-05T09:13:49Z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D416141C645E4C6D94D6B143F2F479BF_12</vt:lpwstr>
  </property>
  <property fmtid="{D5CDD505-2E9C-101B-9397-08002B2CF9AE}" pid="3" name="KSOProductBuildVer">
    <vt:lpwstr>2052-12.1.0.22529</vt:lpwstr>
  </property>
</Properties>
</file>